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35B177-19D4-4017-8293-672A62610AEE}">
  <a:tblStyle styleId="{9B35B177-19D4-4017-8293-672A62610A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12e3f7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12e3f7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60489e0c2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60489e0c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Shown as a simplistic Gantt chart.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Split into categories for easier understanding.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RAD approach is shown among different categories.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Detailed diagram in the report.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Each player has a turn with the virus. It is their job to transmit the virus as fast as possible, or evade the opponents virus by any means necessary.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❏"/>
            </a:pPr>
            <a:r>
              <a:rPr lang="en-GB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WannaCry contains many AI structures.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❏"/>
            </a:pPr>
            <a:r>
              <a:rPr lang="en-GB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Our game (unlike most) does not cheat to increase or decrease the challenge.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❏"/>
            </a:pPr>
            <a:r>
              <a:rPr lang="en-GB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AI Structures such as Q-Learning and Deep Q-Learning progress the difficulty organically.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❏"/>
            </a:pPr>
            <a:r>
              <a:rPr lang="en-GB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Provides a satisfying experience, as you win or lose dependent on your own actions alone.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8eb5b83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8eb5b83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❏"/>
            </a:pPr>
            <a:r>
              <a:rPr lang="en-GB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WannaCry contains many AI structures.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❏"/>
            </a:pPr>
            <a:r>
              <a:rPr lang="en-GB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Our game (unlike most) does not cheat to increase or decrease the challenge.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❏"/>
            </a:pPr>
            <a:r>
              <a:rPr lang="en-GB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AI Structures such as Q-Learning and Deep Q-Learning progress the difficulty organically.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❏"/>
            </a:pPr>
            <a:r>
              <a:rPr lang="en-GB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Provides a satisfying experience, as you win or lose dependent on your own actions alone.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65f6d83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65f6d83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5a446a56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5a446a56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Char char="❏"/>
            </a:pPr>
            <a:r>
              <a:rPr lang="en-GB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Establishes communication with our bot, giving it the initial information about the game stage.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Char char="❏"/>
            </a:pPr>
            <a:r>
              <a:rPr lang="en-GB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Websocket receives data packets that contain the updated state of the game.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900"/>
              <a:buFont typeface="Lato"/>
              <a:buChar char="❏"/>
            </a:pPr>
            <a:r>
              <a:rPr lang="en-GB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Python implementation returns an action that is sent back to our game engine.</a:t>
            </a:r>
            <a:endParaRPr sz="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6430b1a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6430b1a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Great game, not only because of architecture, but because of software engineering practices.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Used some of agile.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For instance, I remember that Ben and I used pair programming where one of us would code and the other would proofread when designing the map.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Master branch always had working product.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Not much time so used RAD.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RAD needs modularisation.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Vlad comes in.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ZT5FNkug3ttehnegA3sRt4r3-ApuvPCt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2ZJ0CQ9MPjWvVUAvfgYdCIG3byhUWsGs/view" TargetMode="External"/><Relationship Id="rId6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jp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idx="1" type="subTitle"/>
          </p:nvPr>
        </p:nvSpPr>
        <p:spPr>
          <a:xfrm>
            <a:off x="2836650" y="38477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 game brought to you by FARCRY</a:t>
            </a:r>
            <a:endParaRPr/>
          </a:p>
        </p:txBody>
      </p:sp>
      <p:pic>
        <p:nvPicPr>
          <p:cNvPr id="229" name="Google Shape;2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7"/>
          <p:cNvSpPr txBox="1"/>
          <p:nvPr/>
        </p:nvSpPr>
        <p:spPr>
          <a:xfrm>
            <a:off x="2086500" y="4650325"/>
            <a:ext cx="49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game brought to you by F.A.R.C.R.Y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Model-View-Controller </a:t>
            </a:r>
            <a:r>
              <a:rPr lang="en-GB"/>
              <a:t>Architecture</a:t>
            </a:r>
            <a:endParaRPr/>
          </a:p>
        </p:txBody>
      </p:sp>
      <p:sp>
        <p:nvSpPr>
          <p:cNvPr id="304" name="Google Shape;304;p26"/>
          <p:cNvSpPr txBox="1"/>
          <p:nvPr>
            <p:ph idx="1" type="body"/>
          </p:nvPr>
        </p:nvSpPr>
        <p:spPr>
          <a:xfrm>
            <a:off x="4572000" y="1176425"/>
            <a:ext cx="43185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 sz="1800"/>
              <a:t>Modular design - implementation of new features (Gameplay or visual) were efficient.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 sz="1800"/>
              <a:t>UI components did not interfere with the gameScene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 sz="1800"/>
              <a:t>Separating the game logic controller and the view controller meant that we could more efficiently train our AI algorithms to improve at our game.</a:t>
            </a:r>
            <a:endParaRPr sz="1800"/>
          </a:p>
        </p:txBody>
      </p:sp>
      <p:pic>
        <p:nvPicPr>
          <p:cNvPr id="305" name="Google Shape;3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267199" cy="2493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Strong Testing</a:t>
            </a:r>
            <a:endParaRPr/>
          </a:p>
        </p:txBody>
      </p:sp>
      <p:sp>
        <p:nvSpPr>
          <p:cNvPr id="311" name="Google Shape;311;p27"/>
          <p:cNvSpPr txBox="1"/>
          <p:nvPr>
            <p:ph idx="1" type="body"/>
          </p:nvPr>
        </p:nvSpPr>
        <p:spPr>
          <a:xfrm>
            <a:off x="4661650" y="13078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 sz="1800"/>
              <a:t>Created extensive testing plan for Java and Python </a:t>
            </a:r>
            <a:r>
              <a:rPr lang="en-GB" sz="1800"/>
              <a:t>implementation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 sz="1800"/>
              <a:t>Test driven development, structured our progress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 sz="1800"/>
              <a:t>Exhaustive, Erroneous, Edge Case Testing, meant code remained strong after implementation.</a:t>
            </a:r>
            <a:endParaRPr sz="1800"/>
          </a:p>
        </p:txBody>
      </p:sp>
      <p:pic>
        <p:nvPicPr>
          <p:cNvPr descr="image15.png" id="312" name="Google Shape;312;p27"/>
          <p:cNvPicPr preferRelativeResize="0"/>
          <p:nvPr/>
        </p:nvPicPr>
        <p:blipFill rotWithShape="1">
          <a:blip r:embed="rId3">
            <a:alphaModFix/>
          </a:blip>
          <a:srcRect b="32048" l="2001" r="3130" t="29671"/>
          <a:stretch/>
        </p:blipFill>
        <p:spPr>
          <a:xfrm>
            <a:off x="111950" y="1307850"/>
            <a:ext cx="4522426" cy="26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pic>
        <p:nvPicPr>
          <p:cNvPr id="318" name="Google Shape;3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88" y="1524951"/>
            <a:ext cx="8023424" cy="20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 txBox="1"/>
          <p:nvPr>
            <p:ph type="title"/>
          </p:nvPr>
        </p:nvSpPr>
        <p:spPr>
          <a:xfrm>
            <a:off x="823550" y="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24" name="Google Shape;324;p29"/>
          <p:cNvSpPr txBox="1"/>
          <p:nvPr/>
        </p:nvSpPr>
        <p:spPr>
          <a:xfrm>
            <a:off x="823550" y="990025"/>
            <a:ext cx="4861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chemeClr val="lt1"/>
                </a:solidFill>
              </a:rPr>
              <a:t>Please feel free to ask any questions, and we hope that our game makes you </a:t>
            </a:r>
            <a:r>
              <a:rPr i="1" lang="en-GB" sz="1300">
                <a:solidFill>
                  <a:schemeClr val="lt1"/>
                </a:solidFill>
              </a:rPr>
              <a:t>WannaCry </a:t>
            </a:r>
            <a:r>
              <a:rPr lang="en-GB" sz="1300">
                <a:solidFill>
                  <a:schemeClr val="lt1"/>
                </a:solidFill>
              </a:rPr>
              <a:t>with joy. </a:t>
            </a:r>
            <a:endParaRPr/>
          </a:p>
        </p:txBody>
      </p:sp>
      <p:grpSp>
        <p:nvGrpSpPr>
          <p:cNvPr id="325" name="Google Shape;325;p29"/>
          <p:cNvGrpSpPr/>
          <p:nvPr/>
        </p:nvGrpSpPr>
        <p:grpSpPr>
          <a:xfrm>
            <a:off x="1386100" y="2079677"/>
            <a:ext cx="3462484" cy="2672600"/>
            <a:chOff x="3553042" y="1657806"/>
            <a:chExt cx="3461100" cy="2671532"/>
          </a:xfrm>
        </p:grpSpPr>
        <p:sp>
          <p:nvSpPr>
            <p:cNvPr id="326" name="Google Shape;326;p2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29"/>
          <p:cNvSpPr/>
          <p:nvPr/>
        </p:nvSpPr>
        <p:spPr>
          <a:xfrm flipH="1">
            <a:off x="1438842" y="21378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387" y="2137855"/>
            <a:ext cx="3345335" cy="191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 </a:t>
            </a:r>
            <a:r>
              <a:rPr i="1" lang="en-GB"/>
              <a:t>WannaCry</a:t>
            </a:r>
            <a:endParaRPr i="1"/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395225" y="1558213"/>
            <a:ext cx="2856600" cy="26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2D, Top Down Reaction-based Puzzle Game.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High Stakes Gameplay.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Contains Strategic Elements.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 sz="1600"/>
              <a:t>Exciting Cyberspace/Digital Aesthetic.</a:t>
            </a:r>
            <a:br>
              <a:rPr lang="en-GB" sz="1400"/>
            </a:br>
            <a:br>
              <a:rPr lang="en-GB" sz="1400"/>
            </a:b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37" name="Google Shape;2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275" y="1433049"/>
            <a:ext cx="5050632" cy="294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WannaCry</a:t>
            </a:r>
            <a:endParaRPr/>
          </a:p>
        </p:txBody>
      </p:sp>
      <p:sp>
        <p:nvSpPr>
          <p:cNvPr id="243" name="Google Shape;243;p19"/>
          <p:cNvSpPr txBox="1"/>
          <p:nvPr/>
        </p:nvSpPr>
        <p:spPr>
          <a:xfrm>
            <a:off x="1266900" y="1372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1999800" y="13725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Think of it as Pac-man meets Hot-Potato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266900" y="22873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1999800" y="22874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Each player has a turn with the virus. It is their job to transmit the virus as fast as possible, or evade the opponents virus by any means necessary.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1266900" y="32022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1999800" y="32022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Our project is engineered</a:t>
            </a:r>
            <a:r>
              <a:rPr lang="en-GB">
                <a:solidFill>
                  <a:srgbClr val="FFFFFF"/>
                </a:solidFill>
              </a:rPr>
              <a:t> to accommodate our bots to play the game as intelligently as possible.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1297500" y="393750"/>
            <a:ext cx="37989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Audience</a:t>
            </a:r>
            <a:endParaRPr/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1297500" y="3845300"/>
            <a:ext cx="29160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-GB" sz="2100"/>
              <a:t>Casual Gamers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descr="offset_comp_267026.jpg" id="255" name="Google Shape;255;p20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56" name="Google Shape;256;p20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57" name="Google Shape;257;p20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58" name="Google Shape;258;p20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59" name="Google Shape;259;p20"/>
          <p:cNvSpPr txBox="1"/>
          <p:nvPr/>
        </p:nvSpPr>
        <p:spPr>
          <a:xfrm>
            <a:off x="1297500" y="1455750"/>
            <a:ext cx="369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Tech Enthusiasts.</a:t>
            </a:r>
            <a:endParaRPr sz="1900"/>
          </a:p>
        </p:txBody>
      </p:sp>
      <p:sp>
        <p:nvSpPr>
          <p:cNvPr id="260" name="Google Shape;260;p20"/>
          <p:cNvSpPr txBox="1"/>
          <p:nvPr/>
        </p:nvSpPr>
        <p:spPr>
          <a:xfrm>
            <a:off x="1297500" y="2650525"/>
            <a:ext cx="369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Competitive Gamers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1300925" y="403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makes our game AI special?</a:t>
            </a:r>
            <a:endParaRPr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4249150" y="2355650"/>
            <a:ext cx="4728300" cy="199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No cheating or game mechanics changes </a:t>
            </a:r>
            <a:r>
              <a:rPr lang="en-GB" sz="1800"/>
              <a:t>to increase or decrease the challenge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Organic difficulty progress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Win or lose dependent on your actions alone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750" y="4352738"/>
            <a:ext cx="6191250" cy="638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8" name="Google Shape;268;p21"/>
          <p:cNvGraphicFramePr/>
          <p:nvPr/>
        </p:nvGraphicFramePr>
        <p:xfrm>
          <a:off x="2898975" y="107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{9B35B177-19D4-4017-8293-672A62610AEE}</a:tableStyleId>
              </a:tblPr>
              <a:tblGrid>
                <a:gridCol w="1446700"/>
                <a:gridCol w="1446700"/>
                <a:gridCol w="1446700"/>
                <a:gridCol w="1446700"/>
              </a:tblGrid>
              <a:tr h="80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A*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Q-learning with state proximity measure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Deep Q Network with Memory Replay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Actor-critic algorithm (inspired by DeepMind)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>
            <p:ph type="title"/>
          </p:nvPr>
        </p:nvSpPr>
        <p:spPr>
          <a:xfrm>
            <a:off x="1300925" y="403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"/>
          <p:cNvSpPr txBox="1"/>
          <p:nvPr>
            <p:ph type="title"/>
          </p:nvPr>
        </p:nvSpPr>
        <p:spPr>
          <a:xfrm>
            <a:off x="1300925" y="403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Reinforcement Learning (DQN, A2C)</a:t>
            </a:r>
            <a:endParaRPr/>
          </a:p>
        </p:txBody>
      </p:sp>
      <p:sp>
        <p:nvSpPr>
          <p:cNvPr id="275" name="Google Shape;275;p22"/>
          <p:cNvSpPr txBox="1"/>
          <p:nvPr>
            <p:ph idx="1" type="body"/>
          </p:nvPr>
        </p:nvSpPr>
        <p:spPr>
          <a:xfrm>
            <a:off x="4423500" y="1317500"/>
            <a:ext cx="4260900" cy="328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MDP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State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Action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Reward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Highlights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Noticeable patterns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User training with developer mode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3" title="TP_bots_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0250"/>
            <a:ext cx="4104725" cy="307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 title="TP_bots_2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7125" y="1460250"/>
            <a:ext cx="4777675" cy="307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our bots make intelligent decisions</a:t>
            </a:r>
            <a:r>
              <a:rPr lang="en-GB"/>
              <a:t>?</a:t>
            </a:r>
            <a:endParaRPr sz="2300"/>
          </a:p>
        </p:txBody>
      </p:sp>
      <p:pic>
        <p:nvPicPr>
          <p:cNvPr id="288" name="Google Shape;288;p24"/>
          <p:cNvPicPr preferRelativeResize="0"/>
          <p:nvPr/>
        </p:nvPicPr>
        <p:blipFill rotWithShape="1">
          <a:blip r:embed="rId3">
            <a:alphaModFix/>
          </a:blip>
          <a:srcRect b="9768" l="3263" r="3217" t="9768"/>
          <a:stretch/>
        </p:blipFill>
        <p:spPr>
          <a:xfrm>
            <a:off x="606325" y="2935950"/>
            <a:ext cx="7113200" cy="1917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140000" dist="304800">
              <a:srgbClr val="000000">
                <a:alpha val="3000"/>
              </a:srgbClr>
            </a:outerShdw>
          </a:effectLst>
        </p:spPr>
      </p:pic>
      <p:pic>
        <p:nvPicPr>
          <p:cNvPr id="289" name="Google Shape;289;p24"/>
          <p:cNvPicPr preferRelativeResize="0"/>
          <p:nvPr/>
        </p:nvPicPr>
        <p:blipFill rotWithShape="1">
          <a:blip r:embed="rId4">
            <a:alphaModFix/>
          </a:blip>
          <a:srcRect b="0" l="1868" r="3774" t="0"/>
          <a:stretch/>
        </p:blipFill>
        <p:spPr>
          <a:xfrm>
            <a:off x="684775" y="1184600"/>
            <a:ext cx="4322950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/>
          <p:nvPr>
            <p:ph type="title"/>
          </p:nvPr>
        </p:nvSpPr>
        <p:spPr>
          <a:xfrm>
            <a:off x="1297500" y="569375"/>
            <a:ext cx="71328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Software Engineering Processes</a:t>
            </a:r>
            <a:endParaRPr/>
          </a:p>
        </p:txBody>
      </p:sp>
      <p:sp>
        <p:nvSpPr>
          <p:cNvPr id="295" name="Google Shape;295;p25"/>
          <p:cNvSpPr txBox="1"/>
          <p:nvPr>
            <p:ph idx="1" type="body"/>
          </p:nvPr>
        </p:nvSpPr>
        <p:spPr>
          <a:xfrm>
            <a:off x="1297500" y="1664875"/>
            <a:ext cx="37206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-GB" sz="1800">
                <a:solidFill>
                  <a:schemeClr val="dk2"/>
                </a:solidFill>
              </a:rPr>
              <a:t>Agile Development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-GB" sz="1800">
                <a:solidFill>
                  <a:schemeClr val="dk2"/>
                </a:solidFill>
              </a:rPr>
              <a:t>Incremental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-GB" sz="1800">
                <a:solidFill>
                  <a:schemeClr val="dk2"/>
                </a:solidFill>
              </a:rPr>
              <a:t>Iterative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-GB" sz="1800">
                <a:solidFill>
                  <a:schemeClr val="dk2"/>
                </a:solidFill>
              </a:rPr>
              <a:t>Pair-Programming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-GB" sz="1800">
                <a:solidFill>
                  <a:schemeClr val="dk2"/>
                </a:solidFill>
              </a:rPr>
              <a:t>Continuous Integration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-GB" sz="1800">
                <a:solidFill>
                  <a:schemeClr val="dk2"/>
                </a:solidFill>
              </a:rPr>
              <a:t>Rapid Application Development</a:t>
            </a:r>
            <a:endParaRPr sz="1800"/>
          </a:p>
        </p:txBody>
      </p:sp>
      <p:pic>
        <p:nvPicPr>
          <p:cNvPr id="296" name="Google Shape;2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775" y="1519700"/>
            <a:ext cx="1129424" cy="8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843" y="2648900"/>
            <a:ext cx="1363216" cy="7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250" y="3599223"/>
            <a:ext cx="2342400" cy="10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